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slides/slide3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42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73" d="100"/>
          <a:sy n="73" d="100"/>
        </p:scale>
        <p:origin x="970" y="67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presProps" Target="presProps.xml" /><Relationship Id="rId57" Type="http://schemas.openxmlformats.org/officeDocument/2006/relationships/tableStyles" Target="tableStyles.xml" /><Relationship Id="rId58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 fill="norm" stroke="1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4529540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itle and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3244139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Quot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3275012" y="3505199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3244139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 bwMode="auto">
          <a:xfrm>
            <a:off x="2467651" y="648005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ln w="3175" cmpd="sng">
                  <a:noFill/>
                </a:ln>
                <a:solidFill>
                  <a:schemeClr val="accent1"/>
                </a:solidFill>
                <a:latin typeface="Arial"/>
              </a:rPr>
              <a:t>“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11114852" y="2905306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ln w="3175" cmpd="sng">
                  <a:noFill/>
                </a:ln>
                <a:solidFill>
                  <a:schemeClr val="accent1"/>
                </a:solidFill>
                <a:latin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Name Car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4983087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Quote Name Car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 bwMode="auto"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4983087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 bwMode="auto">
          <a:xfrm>
            <a:off x="2467651" y="648005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ln w="3175" cmpd="sng">
                  <a:noFill/>
                </a:ln>
                <a:solidFill>
                  <a:schemeClr val="accent1"/>
                </a:solidFill>
                <a:latin typeface="Arial"/>
              </a:rPr>
              <a:t>“</a:t>
            </a:r>
            <a:endParaRPr/>
          </a:p>
        </p:txBody>
      </p:sp>
      <p:sp>
        <p:nvSpPr>
          <p:cNvPr id="18" name="TextBox 17"/>
          <p:cNvSpPr txBox="1"/>
          <p:nvPr/>
        </p:nvSpPr>
        <p:spPr bwMode="auto">
          <a:xfrm>
            <a:off x="11114852" y="2905306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ln w="3175" cmpd="sng">
                  <a:noFill/>
                </a:ln>
                <a:solidFill>
                  <a:schemeClr val="accent1"/>
                </a:solidFill>
                <a:latin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True or Fals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4983087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9294812" y="627405"/>
            <a:ext cx="2207601" cy="5283817"/>
          </a:xfrm>
        </p:spPr>
        <p:txBody>
          <a:bodyPr vert="eaVert" anchor="ctr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2589212" y="627405"/>
            <a:ext cx="6477000" cy="5283817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592925" y="624110"/>
            <a:ext cx="8911687" cy="1280890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2589212" y="2133600"/>
            <a:ext cx="8915400" cy="3777622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3244139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787782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787782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6" cy="507296"/>
          </a:xfrm>
          <a:custGeom>
            <a:avLst/>
            <a:gdLst/>
            <a:ahLst/>
            <a:cxnLst/>
            <a:rect l="l" t="t" r="r" b="b"/>
            <a:pathLst>
              <a:path w="9248" h="10000" fill="norm" stroke="1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531812" y="4983087"/>
            <a:ext cx="779766" cy="365125"/>
          </a:xfrm>
        </p:spPr>
        <p:txBody>
          <a:bodyPr/>
          <a:lstStyle/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3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 bwMode="auto"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 fill="norm" stroke="1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 fill="norm" stroke="1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 fill="norm" stroke="1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 fill="norm" stroke="1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 fill="norm" stroke="1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 fill="norm" stroke="1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 fill="norm" stroke="1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 fill="norm" stroke="1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 fill="norm" stroke="1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 fill="norm" stroke="1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 fill="norm" stroke="1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 fill="norm" stroke="1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 bwMode="auto"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 fill="norm" stroke="1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 fill="norm" stroke="1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 fill="norm" stroke="1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 fill="norm" stroke="1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 fill="norm" stroke="1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 fill="norm" stroke="1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 fill="norm" stroke="1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 fill="norm" stroke="1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 fill="norm" stroke="1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 fill="norm" stroke="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 fill="norm" stroke="1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 fill="norm" stroke="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 bwMode="auto"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59292B9-38A1-47AF-A6AD-B0F155445193}" type="datetimeFigureOut">
              <a:rPr lang="en-GB"/>
              <a:t/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531812" y="787782"/>
            <a:ext cx="7797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>
              <a:defRPr/>
            </a:pPr>
            <a:fld id="{43584AF7-30CB-4F1D-A697-29F0B8662CBE}" type="slidenum">
              <a:rPr lang="en-GB"/>
              <a:t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>
        <a:spcBef>
          <a:spcPts val="0"/>
        </a:spcBef>
        <a:buNone/>
        <a:defRPr sz="36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342900" indent="-342900" algn="l" defTabSz="457200">
        <a:spcBef>
          <a:spcPts val="1000"/>
        </a:spcBef>
        <a:spcAft>
          <a:spcPts val="0"/>
        </a:spcAft>
        <a:buClr>
          <a:schemeClr val="accent1"/>
        </a:buClr>
        <a:buFont typeface="Wingdings 3"/>
        <a:buChar char=""/>
        <a:defRPr sz="1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1000"/>
        </a:spcBef>
        <a:spcAft>
          <a:spcPts val="0"/>
        </a:spcAft>
        <a:buClr>
          <a:schemeClr val="accent1"/>
        </a:buClr>
        <a:buFont typeface="Wingdings 3"/>
        <a:buChar char=""/>
        <a:defRPr sz="16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>
        <a:spcBef>
          <a:spcPts val="1000"/>
        </a:spcBef>
        <a:spcAft>
          <a:spcPts val="0"/>
        </a:spcAft>
        <a:buClr>
          <a:schemeClr val="accent1"/>
        </a:buClr>
        <a:buFont typeface="Wingdings 3"/>
        <a:buChar char=""/>
        <a:defRPr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>
        <a:spcBef>
          <a:spcPts val="1000"/>
        </a:spcBef>
        <a:spcAft>
          <a:spcPts val="0"/>
        </a:spcAft>
        <a:buClr>
          <a:schemeClr val="accent1"/>
        </a:buClr>
        <a:buFont typeface="Wingdings 3"/>
        <a:buChar char=""/>
        <a:defRPr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>
        <a:spcBef>
          <a:spcPts val="1000"/>
        </a:spcBef>
        <a:spcAft>
          <a:spcPts val="0"/>
        </a:spcAft>
        <a:buClr>
          <a:schemeClr val="accent1"/>
        </a:buClr>
        <a:buFont typeface="Wingdings 3"/>
        <a:buChar char=""/>
        <a:defRPr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1000"/>
        </a:spcBef>
        <a:spcAft>
          <a:spcPts val="0"/>
        </a:spcAft>
        <a:buClr>
          <a:schemeClr val="accent1"/>
        </a:buClr>
        <a:buFont typeface="Wingdings 3"/>
        <a:buChar char=""/>
        <a:defRPr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1000"/>
        </a:spcBef>
        <a:spcAft>
          <a:spcPts val="0"/>
        </a:spcAft>
        <a:buClr>
          <a:schemeClr val="accent1"/>
        </a:buClr>
        <a:buFont typeface="Wingdings 3"/>
        <a:buChar char=""/>
        <a:defRPr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1000"/>
        </a:spcBef>
        <a:spcAft>
          <a:spcPts val="0"/>
        </a:spcAft>
        <a:buClr>
          <a:schemeClr val="accent1"/>
        </a:buClr>
        <a:buFont typeface="Wingdings 3"/>
        <a:buChar char=""/>
        <a:defRPr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1000"/>
        </a:spcBef>
        <a:spcAft>
          <a:spcPts val="0"/>
        </a:spcAft>
        <a:buClr>
          <a:schemeClr val="accent1"/>
        </a:buClr>
        <a:buFont typeface="Wingdings 3"/>
        <a:buChar char=""/>
        <a:defRPr sz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Hippocampus" TargetMode="External"/><Relationship Id="rId3" Type="http://schemas.openxmlformats.org/officeDocument/2006/relationships/hyperlink" Target="https://en.wikipedia.org/wiki/Epilepsy" TargetMode="External"/><Relationship Id="rId4" Type="http://schemas.openxmlformats.org/officeDocument/2006/relationships/hyperlink" Target="https://en.wikipedia.org/wiki/Memory" TargetMode="Externa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507673" y="2715490"/>
            <a:ext cx="3588325" cy="162908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4400"/>
              <a:t>Cognitive Computing</a:t>
            </a:r>
            <a:endParaRPr/>
          </a:p>
        </p:txBody>
      </p:sp>
      <p:pic>
        <p:nvPicPr>
          <p:cNvPr id="56" name="Picture 45" descr="Yellow paper ship leading among white ships"/>
          <p:cNvPicPr>
            <a:picLocks noChangeAspect="1"/>
          </p:cNvPicPr>
          <p:nvPr/>
        </p:nvPicPr>
        <p:blipFill>
          <a:blip r:embed="rId2"/>
          <a:srcRect l="40847" t="0" r="0" b="0"/>
          <a:stretch/>
        </p:blipFill>
        <p:spPr bwMode="auto">
          <a:xfrm>
            <a:off x="6095998" y="-20965"/>
            <a:ext cx="6096002" cy="6878965"/>
          </a:xfrm>
          <a:prstGeom prst="rect">
            <a:avLst/>
          </a:prstGeom>
        </p:spPr>
      </p:pic>
      <p:sp>
        <p:nvSpPr>
          <p:cNvPr id="7" name="Subtitle 2"/>
          <p:cNvSpPr txBox="1"/>
          <p:nvPr/>
        </p:nvSpPr>
        <p:spPr bwMode="auto">
          <a:xfrm>
            <a:off x="1561670" y="5014260"/>
            <a:ext cx="4345969" cy="1502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b="1">
                <a:solidFill>
                  <a:srgbClr val="002060"/>
                </a:solidFill>
              </a:rPr>
              <a:t>Dr.</a:t>
            </a:r>
            <a:r>
              <a:rPr lang="en-GB" b="1">
                <a:solidFill>
                  <a:srgbClr val="002060"/>
                </a:solidFill>
              </a:rPr>
              <a:t> Piyush Joshi</a:t>
            </a:r>
            <a:endParaRPr/>
          </a:p>
          <a:p>
            <a:pPr>
              <a:defRPr/>
            </a:pPr>
            <a:r>
              <a:rPr lang="en-GB" b="1">
                <a:solidFill>
                  <a:srgbClr val="002060"/>
                </a:solidFill>
              </a:rPr>
              <a:t>Assistant Professor</a:t>
            </a:r>
            <a:endParaRPr/>
          </a:p>
          <a:p>
            <a:pPr>
              <a:defRPr/>
            </a:pPr>
            <a:r>
              <a:rPr lang="en-GB" b="1">
                <a:solidFill>
                  <a:srgbClr val="002060"/>
                </a:solidFill>
              </a:rPr>
              <a:t>IIIT Sri City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935646" y="624109"/>
            <a:ext cx="8131747" cy="5810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16508" y="547465"/>
            <a:ext cx="8810625" cy="5686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 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59421" y="624110"/>
            <a:ext cx="8614485" cy="5884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03572" y="473389"/>
            <a:ext cx="8643056" cy="5911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01576" y="624110"/>
            <a:ext cx="8829675" cy="6181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45169" y="105101"/>
            <a:ext cx="7895264" cy="53497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2390829" y="5633725"/>
            <a:ext cx="9312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Thalamus involved in high-level cognitive computation in mice.</a:t>
            </a:r>
            <a:endParaRPr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When mice needs to switch from one task to another, Thalamus plays a key role.</a:t>
            </a:r>
            <a:endParaRPr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 </a:t>
            </a:r>
            <a:endParaRPr/>
          </a:p>
          <a:p>
            <a:pPr>
              <a:defRPr/>
            </a:pP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24542" y="595312"/>
            <a:ext cx="8658225" cy="5667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The curious case of HM Brain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2452577" y="1629103"/>
            <a:ext cx="8915400" cy="3777622"/>
          </a:xfrm>
        </p:spPr>
        <p:txBody>
          <a:bodyPr/>
          <a:lstStyle/>
          <a:p>
            <a:pPr>
              <a:defRPr/>
            </a:pPr>
            <a:r>
              <a:rPr lang="en-US" b="1" i="0">
                <a:solidFill>
                  <a:srgbClr val="202122"/>
                </a:solidFill>
                <a:latin typeface="Arial"/>
              </a:rPr>
              <a:t>Henry Gustav </a:t>
            </a:r>
            <a:r>
              <a:rPr lang="en-US" b="1" i="0">
                <a:solidFill>
                  <a:srgbClr val="202122"/>
                </a:solidFill>
                <a:latin typeface="Arial"/>
              </a:rPr>
              <a:t>Molaison</a:t>
            </a:r>
            <a:r>
              <a:rPr lang="en-US" b="0" i="0">
                <a:solidFill>
                  <a:srgbClr val="202122"/>
                </a:solidFill>
                <a:latin typeface="Arial"/>
              </a:rPr>
              <a:t> (February 26, 1926 – December 2, 2008), known widely as </a:t>
            </a:r>
            <a:r>
              <a:rPr lang="en-US" b="1" i="0">
                <a:solidFill>
                  <a:srgbClr val="202122"/>
                </a:solidFill>
                <a:latin typeface="Arial"/>
              </a:rPr>
              <a:t>H.M.</a:t>
            </a:r>
            <a:r>
              <a:rPr lang="en-US" b="0" i="0">
                <a:solidFill>
                  <a:srgbClr val="202122"/>
                </a:solidFill>
                <a:latin typeface="Arial"/>
              </a:rPr>
              <a:t>, was an American.</a:t>
            </a:r>
            <a:endParaRPr/>
          </a:p>
          <a:p>
            <a:pPr>
              <a:defRPr/>
            </a:pPr>
            <a:endParaRPr lang="en-US" b="0" i="0">
              <a:solidFill>
                <a:srgbClr val="202122"/>
              </a:solidFill>
              <a:latin typeface="Arial"/>
            </a:endParaRPr>
          </a:p>
          <a:p>
            <a:pPr>
              <a:defRPr/>
            </a:pPr>
            <a:r>
              <a:rPr lang="en-US">
                <a:solidFill>
                  <a:srgbClr val="202122"/>
                </a:solidFill>
                <a:latin typeface="Arial"/>
              </a:rPr>
              <a:t>S</a:t>
            </a:r>
            <a:r>
              <a:rPr lang="en-US" b="0" i="0">
                <a:solidFill>
                  <a:srgbClr val="202122"/>
                </a:solidFill>
                <a:latin typeface="Arial"/>
              </a:rPr>
              <a:t>urgically </a:t>
            </a:r>
            <a:r>
              <a:rPr lang="en-US">
                <a:solidFill>
                  <a:srgbClr val="202122"/>
                </a:solidFill>
                <a:latin typeface="Arial"/>
              </a:rPr>
              <a:t>resect his </a:t>
            </a:r>
            <a:r>
              <a:rPr lang="en-US" u="sng">
                <a:solidFill>
                  <a:srgbClr val="202122"/>
                </a:solidFill>
                <a:latin typeface="Arial"/>
                <a:hlinkClick r:id="rId2" tooltip="Hippocampus"/>
              </a:rPr>
              <a:t>hippocampi</a:t>
            </a:r>
            <a:r>
              <a:rPr lang="en-US">
                <a:solidFill>
                  <a:srgbClr val="202122"/>
                </a:solidFill>
                <a:latin typeface="Arial"/>
              </a:rPr>
              <a:t> in an attempt to cure his </a:t>
            </a:r>
            <a:r>
              <a:rPr lang="en-US" u="sng">
                <a:solidFill>
                  <a:srgbClr val="202122"/>
                </a:solidFill>
                <a:latin typeface="Arial"/>
                <a:hlinkClick r:id="rId3" tooltip="Epilepsy"/>
              </a:rPr>
              <a:t>epilepsy</a:t>
            </a:r>
            <a:r>
              <a:rPr lang="en-US">
                <a:solidFill>
                  <a:srgbClr val="202122"/>
                </a:solidFill>
                <a:latin typeface="Arial"/>
              </a:rPr>
              <a:t>.</a:t>
            </a:r>
            <a:endParaRPr/>
          </a:p>
          <a:p>
            <a:pPr>
              <a:defRPr/>
            </a:pPr>
            <a:endParaRPr lang="en-US">
              <a:solidFill>
                <a:srgbClr val="202122"/>
              </a:solidFill>
              <a:latin typeface="Arial"/>
            </a:endParaRPr>
          </a:p>
          <a:p>
            <a:pPr>
              <a:defRPr/>
            </a:pPr>
            <a:r>
              <a:rPr lang="en-US" b="0" i="0">
                <a:solidFill>
                  <a:srgbClr val="202122"/>
                </a:solidFill>
                <a:latin typeface="Arial"/>
              </a:rPr>
              <a:t>Although the surgery was partially successful in controlling his epilepsy, a severe side effect was that he became unable to form new </a:t>
            </a:r>
            <a:r>
              <a:rPr lang="en-US" b="0" i="0" u="sng" strike="noStrike">
                <a:solidFill>
                  <a:srgbClr val="0645AD"/>
                </a:solidFill>
                <a:latin typeface="Arial"/>
                <a:hlinkClick r:id="rId4" tooltip="Memory"/>
              </a:rPr>
              <a:t>memories</a:t>
            </a:r>
            <a:r>
              <a:rPr lang="en-US" b="0" i="0">
                <a:solidFill>
                  <a:srgbClr val="202122"/>
                </a:solidFill>
                <a:latin typeface="Arial"/>
              </a:rPr>
              <a:t>.</a:t>
            </a:r>
            <a:endParaRPr/>
          </a:p>
          <a:p>
            <a:pPr>
              <a:defRPr/>
            </a:pPr>
            <a:endParaRPr lang="en-US">
              <a:solidFill>
                <a:srgbClr val="202122"/>
              </a:solidFill>
              <a:latin typeface="Arial"/>
            </a:endParaRPr>
          </a:p>
          <a:p>
            <a:pPr>
              <a:defRPr/>
            </a:pPr>
            <a:r>
              <a:rPr lang="en-US">
                <a:solidFill>
                  <a:srgbClr val="202122"/>
                </a:solidFill>
                <a:latin typeface="Arial"/>
              </a:rPr>
              <a:t>Another case of </a:t>
            </a:r>
            <a:r>
              <a:rPr lang="en-US" b="1">
                <a:solidFill>
                  <a:srgbClr val="202122"/>
                </a:solidFill>
                <a:latin typeface="Arial"/>
              </a:rPr>
              <a:t>Lonni</a:t>
            </a:r>
            <a:r>
              <a:rPr lang="en-US" b="1">
                <a:solidFill>
                  <a:srgbClr val="202122"/>
                </a:solidFill>
                <a:latin typeface="Arial"/>
              </a:rPr>
              <a:t> sue Johnson</a:t>
            </a:r>
            <a:r>
              <a:rPr lang="en-US">
                <a:solidFill>
                  <a:srgbClr val="202122"/>
                </a:solidFill>
                <a:latin typeface="Arial"/>
              </a:rPr>
              <a:t>: Multitalented lady,</a:t>
            </a:r>
            <a:endParaRPr/>
          </a:p>
          <a:p>
            <a:pPr>
              <a:defRPr/>
            </a:pPr>
            <a:r>
              <a:rPr lang="en-US">
                <a:solidFill>
                  <a:srgbClr val="202122"/>
                </a:solidFill>
                <a:latin typeface="Arial"/>
              </a:rPr>
              <a:t>Does not remember any events of previous life, after viral infection.</a:t>
            </a:r>
            <a:endParaRPr/>
          </a:p>
          <a:p>
            <a:pPr>
              <a:defRPr/>
            </a:pPr>
            <a:endParaRPr lang="en-US">
              <a:solidFill>
                <a:srgbClr val="202122"/>
              </a:solidFill>
              <a:latin typeface="Arial"/>
            </a:endParaRPr>
          </a:p>
          <a:p>
            <a:pPr>
              <a:defRPr/>
            </a:pPr>
            <a:endParaRPr lang="en-IN">
              <a:solidFill>
                <a:srgbClr val="202122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393400" y="298300"/>
            <a:ext cx="7838727" cy="556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2291255" y="6139822"/>
            <a:ext cx="975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i="0">
                <a:solidFill>
                  <a:srgbClr val="FF0000"/>
                </a:solidFill>
                <a:latin typeface="arial"/>
              </a:rPr>
              <a:t>S.M.</a:t>
            </a:r>
            <a:r>
              <a:rPr lang="en-US" b="0" i="0">
                <a:solidFill>
                  <a:srgbClr val="FF0000"/>
                </a:solidFill>
                <a:latin typeface="arial"/>
              </a:rPr>
              <a:t>, also sometimes referred to as </a:t>
            </a:r>
            <a:r>
              <a:rPr lang="en-US" b="1" i="0">
                <a:solidFill>
                  <a:srgbClr val="FF0000"/>
                </a:solidFill>
                <a:latin typeface="arial"/>
              </a:rPr>
              <a:t>SM</a:t>
            </a:r>
            <a:r>
              <a:rPr lang="en-US" b="0" i="0">
                <a:solidFill>
                  <a:srgbClr val="FF0000"/>
                </a:solidFill>
                <a:latin typeface="arial"/>
              </a:rPr>
              <a:t>-046, is an American woman with a peculiar type of brain damage that may affect her ability to feel fear.</a:t>
            </a:r>
            <a:endParaRPr lang="en-I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Our unique brain capabilities: Motion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2592925" y="1681654"/>
            <a:ext cx="9136620" cy="490833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/>
              <a:t>Precision throwing: no other animal can do that even they have visual motion detection capabilities.</a:t>
            </a:r>
            <a:endParaRPr/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Avoid/catch animal by looking their motion</a:t>
            </a:r>
            <a:endParaRPr/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Facial expressions are incredibly subtle and we can detect fleeting expressions.</a:t>
            </a:r>
            <a:endParaRPr/>
          </a:p>
          <a:p>
            <a:pPr>
              <a:defRPr/>
            </a:pPr>
            <a:endParaRPr lang="en-US" sz="2400"/>
          </a:p>
          <a:p>
            <a:pPr>
              <a:defRPr/>
            </a:pPr>
            <a:r>
              <a:rPr lang="en-US" sz="2400"/>
              <a:t>Direction of motion</a:t>
            </a:r>
            <a:endParaRPr/>
          </a:p>
          <a:p>
            <a:pPr>
              <a:defRPr/>
            </a:pPr>
            <a:endParaRPr lang="en-US" sz="2400"/>
          </a:p>
          <a:p>
            <a:pPr>
              <a:defRPr/>
            </a:pPr>
            <a:endParaRPr lang="en-US" sz="2400"/>
          </a:p>
          <a:p>
            <a:pPr>
              <a:defRPr/>
            </a:pPr>
            <a:endParaRPr lang="en-US" sz="2400"/>
          </a:p>
          <a:p>
            <a:pPr>
              <a:defRPr/>
            </a:pPr>
            <a:endParaRPr lang="en-IN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75945" y="624110"/>
            <a:ext cx="9615694" cy="5408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232791" y="438149"/>
            <a:ext cx="8420100" cy="598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44111" y="366075"/>
            <a:ext cx="8749824" cy="6239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56074" y="130122"/>
            <a:ext cx="8658225" cy="5457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 flipH="1">
            <a:off x="2394781" y="5817804"/>
            <a:ext cx="7402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Just bunch of wires, but they are very interesting.</a:t>
            </a:r>
            <a:endParaRPr/>
          </a:p>
          <a:p>
            <a:pPr>
              <a:defRPr/>
            </a:pP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67594" y="634620"/>
            <a:ext cx="9496425" cy="3543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 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789390" y="438139"/>
            <a:ext cx="6809685" cy="5253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1913916" y="5877754"/>
            <a:ext cx="984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They are primary in the sense, this is the first place there sensory information lands up at the cortex coming from the senses.</a:t>
            </a: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735580" y="503078"/>
            <a:ext cx="8769032" cy="61260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786345" y="4953001"/>
            <a:ext cx="2718267" cy="259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4" name="Content Placeholder 3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3451860" y="2249487"/>
            <a:ext cx="6296024" cy="600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3163596" y="4018599"/>
            <a:ext cx="9841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To understand map, first we need to understand Receptive Field.</a:t>
            </a:r>
            <a:endParaRPr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RF is the property of individual cell in the brain.</a:t>
            </a: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52599" y="538162"/>
            <a:ext cx="8686800" cy="578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36518" y="624110"/>
            <a:ext cx="10203800" cy="4452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500110" y="624110"/>
            <a:ext cx="8645409" cy="575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6167120" y="2367280"/>
            <a:ext cx="454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And then while recording neuron,</a:t>
            </a:r>
            <a:endParaRPr/>
          </a:p>
          <a:p>
            <a:pPr>
              <a:defRPr/>
            </a:pPr>
            <a:r>
              <a:rPr lang="en-US" b="1"/>
              <a:t>You put flash different locations.</a:t>
            </a: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500110" y="624110"/>
            <a:ext cx="8645409" cy="5750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6167120" y="2367280"/>
            <a:ext cx="4541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And then while recording neuron,</a:t>
            </a:r>
            <a:endParaRPr/>
          </a:p>
          <a:p>
            <a:pPr>
              <a:defRPr/>
            </a:pPr>
            <a:r>
              <a:rPr lang="en-US" b="1"/>
              <a:t>You put flash different locations.</a:t>
            </a:r>
            <a:endParaRPr/>
          </a:p>
          <a:p>
            <a:pPr>
              <a:defRPr/>
            </a:pPr>
            <a:endParaRPr lang="en-US" b="1"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RF is the place in the visual world that makes a particular neuron fire.</a:t>
            </a:r>
            <a:endParaRPr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Responds to a particular flash location not others flashes.</a:t>
            </a:r>
            <a:endParaRPr/>
          </a:p>
          <a:p>
            <a:pPr>
              <a:defRPr/>
            </a:pPr>
            <a:endParaRPr lang="en-US" b="1"/>
          </a:p>
          <a:p>
            <a:pPr>
              <a:defRPr/>
            </a:pPr>
            <a:endParaRPr lang="en-US" b="1"/>
          </a:p>
          <a:p>
            <a:pPr>
              <a:defRPr/>
            </a:pP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Content Placeholder 4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2500110" y="624110"/>
            <a:ext cx="8645409" cy="5750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6350000" y="2773680"/>
            <a:ext cx="3931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In visual cortex, neurons have restricted RF. </a:t>
            </a:r>
            <a:endParaRPr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They don’t respond anything and anywhere in the visual field. </a:t>
            </a:r>
            <a:endParaRPr/>
          </a:p>
          <a:p>
            <a:pPr>
              <a:defRPr/>
            </a:pPr>
            <a:endParaRPr lang="en-US" b="1"/>
          </a:p>
          <a:p>
            <a:pPr>
              <a:defRPr/>
            </a:pPr>
            <a:r>
              <a:rPr lang="en-US" b="1"/>
              <a:t>They respond to a particular place in the space.</a:t>
            </a: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19262" y="485775"/>
            <a:ext cx="8753475" cy="588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2592925" y="1845733"/>
            <a:ext cx="8915400" cy="3777622"/>
          </a:xfrm>
        </p:spPr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89212" y="624110"/>
            <a:ext cx="8911687" cy="5909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677388" y="1738692"/>
            <a:ext cx="6413774" cy="4226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07800" y="892969"/>
            <a:ext cx="4552950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2811243" y="6193631"/>
            <a:ext cx="847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Totell</a:t>
            </a:r>
            <a:r>
              <a:rPr lang="en-US" b="1"/>
              <a:t> injects radioactive </a:t>
            </a:r>
            <a:r>
              <a:rPr lang="en-US" b="1"/>
              <a:t>deoxyglucose</a:t>
            </a:r>
            <a:r>
              <a:rPr lang="en-US" b="1"/>
              <a:t> when monkey looking at one point</a:t>
            </a: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606268" y="1181401"/>
            <a:ext cx="6413774" cy="4226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36680" y="495601"/>
            <a:ext cx="4552950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2811243" y="5541890"/>
            <a:ext cx="8471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Totell</a:t>
            </a:r>
            <a:r>
              <a:rPr lang="en-US" b="1"/>
              <a:t> injects radioactive </a:t>
            </a:r>
            <a:r>
              <a:rPr lang="en-US" b="1"/>
              <a:t>deoxyglucose</a:t>
            </a:r>
            <a:r>
              <a:rPr lang="en-US" b="1"/>
              <a:t> when monkey looking at one point.</a:t>
            </a:r>
            <a:endParaRPr/>
          </a:p>
          <a:p>
            <a:pPr>
              <a:defRPr/>
            </a:pPr>
            <a:r>
              <a:rPr lang="en-US" b="1"/>
              <a:t>Radioactive chemical emits radiation and it is detected by radioactive detector.</a:t>
            </a: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05250" y="1990725"/>
            <a:ext cx="6205702" cy="4074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07800" y="892969"/>
            <a:ext cx="4552950" cy="68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622064" y="177608"/>
            <a:ext cx="9591981" cy="6397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IN"/>
          </a:p>
          <a:p>
            <a:pPr>
              <a:defRPr/>
            </a:pPr>
            <a:endParaRPr lang="en-IN"/>
          </a:p>
          <a:p>
            <a:pPr>
              <a:defRPr/>
            </a:pPr>
            <a:endParaRPr lang="en-IN"/>
          </a:p>
          <a:p>
            <a:pPr>
              <a:defRPr/>
            </a:pPr>
            <a:r>
              <a:rPr lang="en-IN"/>
              <a:t>Physically different</a:t>
            </a: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05796" y="946778"/>
            <a:ext cx="9305924" cy="277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31962" y="188364"/>
            <a:ext cx="9772650" cy="6334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 flipH="1">
            <a:off x="2210850" y="3255156"/>
            <a:ext cx="473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FF0000"/>
                </a:solidFill>
              </a:rPr>
              <a:t>Brain is incredibly energetically efficiently</a:t>
            </a:r>
            <a:endParaRPr lang="en-IN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  <a:p>
            <a:pPr>
              <a:defRPr/>
            </a:pPr>
            <a:endParaRPr lang="en-IN"/>
          </a:p>
          <a:p>
            <a:pPr>
              <a:defRPr/>
            </a:pPr>
            <a:endParaRPr lang="en-IN"/>
          </a:p>
          <a:p>
            <a:pPr>
              <a:defRPr/>
            </a:pPr>
            <a:endParaRPr lang="en-IN"/>
          </a:p>
          <a:p>
            <a:pPr>
              <a:defRPr/>
            </a:pPr>
            <a:r>
              <a:rPr lang="en-IN"/>
              <a:t>Physically different</a:t>
            </a:r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05796" y="946778"/>
            <a:ext cx="9305924" cy="2771775"/>
          </a:xfrm>
          <a:prstGeom prst="rect">
            <a:avLst/>
          </a:prstGeo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150187" y="4987159"/>
            <a:ext cx="7658100" cy="79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05152" y="503512"/>
            <a:ext cx="9296400" cy="6229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08625" y="397423"/>
            <a:ext cx="9267825" cy="621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8204912" y="5106090"/>
            <a:ext cx="27957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0B0F0"/>
                </a:solidFill>
              </a:rPr>
              <a:t> As you move across the cortex, you see a systematic change in the direction selectivity of neurons.</a:t>
            </a:r>
            <a:endParaRPr lang="en-IN" b="1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MT (middle temporal)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2000" b="1"/>
              <a:t>In MT, we have map of direction preference.</a:t>
            </a:r>
            <a:endParaRPr/>
          </a:p>
          <a:p>
            <a:pPr>
              <a:defRPr/>
            </a:pPr>
            <a:endParaRPr lang="en-US" sz="2000" b="1"/>
          </a:p>
          <a:p>
            <a:pPr>
              <a:defRPr/>
            </a:pPr>
            <a:r>
              <a:rPr lang="en-US" sz="2000" b="1"/>
              <a:t>Like we have map of spatial location in V1.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70701" y="634620"/>
            <a:ext cx="9248775" cy="4181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141537" y="624110"/>
            <a:ext cx="9810750" cy="552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7788166" y="63772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b="0" i="0">
                <a:solidFill>
                  <a:srgbClr val="202124"/>
                </a:solidFill>
                <a:latin typeface="arial"/>
              </a:rPr>
              <a:t> blood-oxygen-level-dependent (BOLD)</a:t>
            </a: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661127" y="176869"/>
            <a:ext cx="10067925" cy="631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70842" y="135506"/>
            <a:ext cx="9820767" cy="6586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9" name="Content Placeholder 8"/>
          <p:cNvPicPr>
            <a:picLocks noChangeAspect="1" noGrp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8885512" y="1904999"/>
            <a:ext cx="3190875" cy="3524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200329" y="1904999"/>
            <a:ext cx="6600825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843462" y="964517"/>
            <a:ext cx="3848593" cy="9219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231859" y="211888"/>
            <a:ext cx="8911687" cy="6018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231860" y="6211669"/>
            <a:ext cx="8941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i="0">
                <a:solidFill>
                  <a:srgbClr val="4D5156"/>
                </a:solidFill>
                <a:latin typeface="arial"/>
              </a:rPr>
              <a:t>Cytoarchitecture, also known as cytoarchitectonics, is the study of the cellular composition of the central nervous system's tissues under the microscope.</a:t>
            </a:r>
            <a:endParaRPr lang="en-I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86338" y="256929"/>
            <a:ext cx="9430966" cy="6344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41563" y="267439"/>
            <a:ext cx="9381830" cy="63231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34338" y="366824"/>
            <a:ext cx="9305149" cy="6124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75945" y="624110"/>
            <a:ext cx="9615694" cy="5408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IN"/>
              <a:t>j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608575" y="156833"/>
            <a:ext cx="10067925" cy="633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IN"/>
              <a:t>Brain stem &amp; cerebellum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89211" y="1284625"/>
            <a:ext cx="6039781" cy="55154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94646" y="447725"/>
            <a:ext cx="3641076" cy="29145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8792943" y="4211250"/>
            <a:ext cx="2711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/>
              <a:t>Brain stem relays for the information coming from spinal cord.</a:t>
            </a:r>
            <a:endParaRPr/>
          </a:p>
          <a:p>
            <a:pPr>
              <a:defRPr/>
            </a:pPr>
            <a:r>
              <a:rPr lang="en-US"/>
              <a:t>And send to Cerebellum.</a:t>
            </a:r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IN"/>
              <a:t>Brain stem &amp; cerebellum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8776138" y="2133600"/>
            <a:ext cx="3321269" cy="3777622"/>
          </a:xfrm>
        </p:spPr>
        <p:txBody>
          <a:bodyPr/>
          <a:lstStyle/>
          <a:p>
            <a:pPr>
              <a:defRPr/>
            </a:pPr>
            <a:r>
              <a:rPr lang="en-IN"/>
              <a:t>Cerebellum involves in motor coordination</a:t>
            </a:r>
            <a:endParaRPr/>
          </a:p>
          <a:p>
            <a:pPr>
              <a:defRPr/>
            </a:pPr>
            <a:r>
              <a:rPr lang="en-IN"/>
              <a:t>Role in cognition </a:t>
            </a:r>
            <a:r>
              <a:rPr lang="en-IN"/>
              <a:t>is unclear</a:t>
            </a:r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89211" y="1284625"/>
            <a:ext cx="6039781" cy="5515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ONLYOFFICE/7.3.0.184</Application>
  <DocSecurity>0</DocSecurity>
  <PresentationFormat>Widescreen</PresentationFormat>
  <Paragraphs>0</Paragraphs>
  <Slides>53</Slides>
  <Notes>53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Training-free 3D Object Recognition</dc:title>
  <dc:subject/>
  <dc:creator>Piyush Joshi (Metallurgy and Materials)</dc:creator>
  <cp:keywords/>
  <dc:description/>
  <dc:identifier/>
  <dc:language/>
  <cp:lastModifiedBy/>
  <cp:revision>999</cp:revision>
  <dcterms:created xsi:type="dcterms:W3CDTF">2020-12-15T21:20:28Z</dcterms:created>
  <dcterms:modified xsi:type="dcterms:W3CDTF">2023-03-11T04:39:55Z</dcterms:modified>
  <cp:category/>
  <cp:contentStatus/>
  <cp:version/>
</cp:coreProperties>
</file>